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3" r:id="rId9"/>
    <p:sldId id="275" r:id="rId10"/>
    <p:sldId id="263" r:id="rId11"/>
    <p:sldId id="276" r:id="rId12"/>
    <p:sldId id="304" r:id="rId13"/>
    <p:sldId id="264" r:id="rId14"/>
    <p:sldId id="272" r:id="rId15"/>
    <p:sldId id="277" r:id="rId16"/>
    <p:sldId id="278" r:id="rId17"/>
    <p:sldId id="279" r:id="rId18"/>
    <p:sldId id="280" r:id="rId19"/>
    <p:sldId id="297" r:id="rId20"/>
    <p:sldId id="298" r:id="rId21"/>
    <p:sldId id="299" r:id="rId22"/>
    <p:sldId id="300" r:id="rId23"/>
    <p:sldId id="301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946" y="394166"/>
            <a:ext cx="9745054" cy="3034834"/>
          </a:xfrm>
        </p:spPr>
        <p:txBody>
          <a:bodyPr>
            <a:normAutofit/>
          </a:bodyPr>
          <a:lstStyle/>
          <a:p>
            <a:pPr rtl="0"/>
            <a:r>
              <a:rPr lang="ru-RU" b="1" dirty="0" smtClean="0"/>
              <a:t>Предварительный анализ временных рядов</a:t>
            </a:r>
            <a:endParaRPr lang="en-US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анализ данных (EDA). </a:t>
            </a:r>
            <a:r>
              <a:rPr lang="en-US" b="1" dirty="0" err="1" smtClean="0"/>
              <a:t>Примеры</a:t>
            </a:r>
            <a:r>
              <a:rPr lang="ru-RU" b="1" dirty="0" smtClean="0"/>
              <a:t> – проверка на стационарность.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/>
              <a:t>Пример</a:t>
            </a:r>
            <a:r>
              <a:rPr lang="en-US" sz="2000" dirty="0"/>
              <a:t> </a:t>
            </a:r>
            <a:r>
              <a:rPr lang="ru-RU" sz="2000" dirty="0" smtClean="0"/>
              <a:t>проверка</a:t>
            </a:r>
            <a:r>
              <a:rPr lang="en-US" sz="2000" dirty="0" smtClean="0"/>
              <a:t> </a:t>
            </a:r>
            <a:r>
              <a:rPr lang="en-US" sz="2000" dirty="0" err="1"/>
              <a:t>данных</a:t>
            </a:r>
            <a:r>
              <a:rPr lang="en-US" sz="2000" dirty="0"/>
              <a:t> </a:t>
            </a:r>
            <a:r>
              <a:rPr lang="ru-RU" sz="2000" dirty="0" smtClean="0"/>
              <a:t>на </a:t>
            </a:r>
            <a:r>
              <a:rPr lang="en-US" sz="2000" dirty="0" err="1" smtClean="0"/>
              <a:t>стационарн</a:t>
            </a:r>
            <a:r>
              <a:rPr lang="ru-RU" sz="2000" dirty="0" smtClean="0"/>
              <a:t>ость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/>
              <a:t> </a:t>
            </a:r>
            <a:r>
              <a:rPr lang="ru-RU" sz="2000" dirty="0" smtClean="0"/>
              <a:t>Можно </a:t>
            </a:r>
            <a:r>
              <a:rPr lang="en-US" sz="2000" dirty="0" err="1" smtClean="0"/>
              <a:t>сделать</a:t>
            </a:r>
            <a:r>
              <a:rPr lang="en-US" sz="2000" dirty="0" smtClean="0"/>
              <a:t> </a:t>
            </a:r>
            <a:r>
              <a:rPr lang="en-US" sz="2000" dirty="0"/>
              <a:t>данные стационарными за счет </a:t>
            </a:r>
            <a:r>
              <a:rPr lang="en-US" sz="2000" dirty="0" err="1"/>
              <a:t>их</a:t>
            </a:r>
            <a:r>
              <a:rPr lang="en-US" sz="2000" dirty="0"/>
              <a:t> </a:t>
            </a:r>
            <a:r>
              <a:rPr lang="ru-RU" sz="2000" dirty="0" smtClean="0"/>
              <a:t>дифференцирования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algn="l" rtl="0"/>
            <a:r>
              <a:rPr lang="ru-RU" sz="2000" dirty="0" smtClean="0"/>
              <a:t>Есть ВР , которые не сложно свести к стационарным, но есть и те, которые так просто свети не </a:t>
            </a:r>
            <a:r>
              <a:rPr lang="ru-RU" sz="2000" dirty="0" err="1" smtClean="0"/>
              <a:t>удастья</a:t>
            </a:r>
            <a:r>
              <a:rPr lang="ru-RU" sz="2000" dirty="0" smtClean="0"/>
              <a:t>.</a:t>
            </a:r>
            <a:endParaRPr lang="en-US" sz="2000" dirty="0" smtClean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08" y="2831882"/>
            <a:ext cx="8636771" cy="33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025" y="365125"/>
            <a:ext cx="11318875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sz="3600" b="1" dirty="0" smtClean="0"/>
              <a:t>Преобразование временных рядов. </a:t>
            </a:r>
            <a:r>
              <a:rPr lang="en-US" sz="3600" b="1" dirty="0"/>
              <a:t>Преобразование Бокса Кокса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451344"/>
          </a:xfrm>
        </p:spPr>
        <p:txBody>
          <a:bodyPr>
            <a:noAutofit/>
          </a:bodyPr>
          <a:lstStyle/>
          <a:p>
            <a:pPr algn="l" rtl="0"/>
            <a:r>
              <a:rPr lang="en-US" sz="2400" dirty="0"/>
              <a:t>Пример линеаризации тренда с использованием преобразования Бокса-Кокса</a:t>
            </a:r>
            <a:endParaRPr lang="ru-RU" sz="18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82" y="1661620"/>
            <a:ext cx="5774517" cy="48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Преобразование Бокса-Кокса для удаления </a:t>
            </a:r>
            <a:r>
              <a:rPr lang="en-US" dirty="0"/>
              <a:t>heteroscedasticity</a:t>
            </a:r>
            <a:r>
              <a:rPr lang="ru-RU" dirty="0" smtClean="0"/>
              <a:t> (условной волатильности)</a:t>
            </a:r>
            <a:endParaRPr lang="ru-RU" dirty="0"/>
          </a:p>
        </p:txBody>
      </p:sp>
      <p:pic>
        <p:nvPicPr>
          <p:cNvPr id="1026" name="Picture 2" descr="https://www.wolfram.com/mathematica/new-in-10/time-series/HTMLImages.en/apply-a-box-cox-transformation-to-a-time-series/O_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8" y="2910681"/>
            <a:ext cx="3429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wolfram.com/mathematica/new-in-10/time-series/HTMLImages.en/apply-a-box-cox-transformation-to-a-time-series/O_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386" y="3210140"/>
            <a:ext cx="697351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9" y="5454758"/>
            <a:ext cx="3095625" cy="9429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786" y="5335117"/>
            <a:ext cx="4105275" cy="9715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818" y="5155965"/>
            <a:ext cx="4848225" cy="10858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19099" y="6365211"/>
            <a:ext cx="453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https://otexts.com/fpp2/transformations.html</a:t>
            </a:r>
          </a:p>
        </p:txBody>
      </p:sp>
    </p:spTree>
    <p:extLst>
      <p:ext uri="{BB962C8B-B14F-4D97-AF65-F5344CB8AC3E}">
        <p14:creationId xmlns:p14="http://schemas.microsoft.com/office/powerpoint/2010/main" val="340038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анализ данных (EDA).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4917304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проверки </a:t>
            </a:r>
            <a:r>
              <a:rPr lang="en-US" sz="2000" dirty="0" err="1"/>
              <a:t>сезонной</a:t>
            </a:r>
            <a:r>
              <a:rPr lang="en-US" sz="2000" dirty="0"/>
              <a:t> </a:t>
            </a:r>
            <a:r>
              <a:rPr lang="en-US" sz="2000" dirty="0" err="1" smtClean="0"/>
              <a:t>зависимости</a:t>
            </a:r>
            <a:endParaRPr lang="ru-RU" sz="2000" dirty="0" smtClean="0"/>
          </a:p>
          <a:p>
            <a:pPr algn="l" rtl="0"/>
            <a:r>
              <a:rPr lang="ru-RU" sz="2000" dirty="0" smtClean="0"/>
              <a:t>В примере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 err="1"/>
              <a:t>годовая</a:t>
            </a:r>
            <a:r>
              <a:rPr lang="en-US" sz="2000" dirty="0"/>
              <a:t> </a:t>
            </a:r>
            <a:r>
              <a:rPr lang="en-US" sz="2000" dirty="0" err="1" smtClean="0"/>
              <a:t>зависимость</a:t>
            </a:r>
            <a:r>
              <a:rPr lang="ru-RU" sz="2000" dirty="0" smtClean="0"/>
              <a:t>, что проверено </a:t>
            </a:r>
            <a:r>
              <a:rPr lang="en-US" sz="2000" dirty="0" err="1" smtClean="0"/>
              <a:t>путем</a:t>
            </a:r>
            <a:r>
              <a:rPr lang="en-US" sz="2000" dirty="0" smtClean="0"/>
              <a:t> </a:t>
            </a:r>
            <a:r>
              <a:rPr lang="en-US" sz="2000" dirty="0"/>
              <a:t>соответствующей сегментации данных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err="1" smtClean="0"/>
              <a:t>Также</a:t>
            </a:r>
            <a:r>
              <a:rPr lang="ru-RU" sz="2000" dirty="0" smtClean="0"/>
              <a:t> в </a:t>
            </a:r>
            <a:r>
              <a:rPr lang="ru-RU" sz="2000" dirty="0" err="1" smtClean="0"/>
              <a:t>переме</a:t>
            </a:r>
            <a:r>
              <a:rPr lang="en-US" sz="2000" dirty="0" smtClean="0"/>
              <a:t> </a:t>
            </a:r>
            <a:r>
              <a:rPr lang="en-US" sz="2000" dirty="0"/>
              <a:t>высокая месячная зависимость - </a:t>
            </a:r>
            <a:r>
              <a:rPr lang="en-US" sz="2000" dirty="0" err="1" smtClean="0"/>
              <a:t>особенно</a:t>
            </a:r>
            <a:r>
              <a:rPr lang="en-US" sz="2000" dirty="0" smtClean="0"/>
              <a:t> </a:t>
            </a:r>
            <a:r>
              <a:rPr lang="en-US" sz="2000" dirty="0"/>
              <a:t>в августе,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en-US" sz="2000" dirty="0" err="1" smtClean="0"/>
              <a:t>где</a:t>
            </a:r>
            <a:r>
              <a:rPr lang="en-US" sz="2000" dirty="0" smtClean="0"/>
              <a:t> </a:t>
            </a:r>
            <a:r>
              <a:rPr lang="en-US" sz="2000" dirty="0" err="1" smtClean="0"/>
              <a:t>праздники</a:t>
            </a:r>
            <a:r>
              <a:rPr lang="en-US" sz="2000" dirty="0" smtClean="0"/>
              <a:t>.</a:t>
            </a:r>
            <a:endParaRPr lang="en-US" sz="1600" dirty="0" smtClean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0" y="1227420"/>
            <a:ext cx="605698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ru-RU" b="1" dirty="0" smtClean="0"/>
              <a:t>Представление ряда</a:t>
            </a:r>
            <a:r>
              <a:rPr lang="en-US" b="1" dirty="0" smtClean="0"/>
              <a:t>. </a:t>
            </a:r>
            <a:r>
              <a:rPr lang="ru-RU" b="1" dirty="0" smtClean="0"/>
              <a:t>Агрегация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517977"/>
            <a:ext cx="3973739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-</a:t>
            </a:r>
            <a:br>
              <a:rPr lang="en-US" sz="2000" dirty="0"/>
            </a:br>
            <a:r>
              <a:rPr lang="ru-RU" sz="2000" b="1" dirty="0" smtClean="0"/>
              <a:t>Получение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многомерн</a:t>
            </a:r>
            <a:r>
              <a:rPr lang="ru-RU" sz="2000" b="1" dirty="0" smtClean="0"/>
              <a:t>ого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временно</a:t>
            </a:r>
            <a:r>
              <a:rPr lang="ru-RU" sz="2000" b="1" dirty="0" err="1" smtClean="0"/>
              <a:t>го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ряд</a:t>
            </a:r>
            <a:r>
              <a:rPr lang="ru-RU" sz="2000" b="1" dirty="0" smtClean="0"/>
              <a:t>а </a:t>
            </a:r>
            <a:r>
              <a:rPr lang="en-US" sz="2000" b="1" dirty="0" err="1" smtClean="0"/>
              <a:t>из</a:t>
            </a:r>
            <a:r>
              <a:rPr lang="en-US" sz="2000" b="1" dirty="0" smtClean="0"/>
              <a:t> </a:t>
            </a:r>
            <a:r>
              <a:rPr lang="en-US" sz="2000" b="1" dirty="0"/>
              <a:t>одномерного</a:t>
            </a:r>
            <a:r>
              <a:rPr lang="en-US" sz="2000" dirty="0"/>
              <a:t> для оценки </a:t>
            </a:r>
            <a:r>
              <a:rPr lang="en-US" sz="2000" dirty="0" err="1"/>
              <a:t>важности</a:t>
            </a:r>
            <a:r>
              <a:rPr lang="en-US" sz="2000" dirty="0"/>
              <a:t> </a:t>
            </a:r>
            <a:r>
              <a:rPr lang="ru-RU" sz="2000" dirty="0" smtClean="0"/>
              <a:t>признаков</a:t>
            </a:r>
            <a:endParaRPr lang="en-US" sz="1200" dirty="0" smtClean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714" y="1418602"/>
            <a:ext cx="7570438" cy="51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 </a:t>
            </a:r>
            <a:r>
              <a:rPr lang="ru-RU" b="1" dirty="0" smtClean="0"/>
              <a:t>Разложение временных рядов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Пример, когда данные берутся просто (верхний регистр) </a:t>
            </a:r>
            <a:endParaRPr lang="ru-RU" sz="2000" dirty="0" smtClean="0"/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/>
              <a:t>а также </a:t>
            </a:r>
            <a:r>
              <a:rPr lang="en-US" sz="2000" dirty="0"/>
              <a:t>с усреднением по количеству дней в месяце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2152028"/>
            <a:ext cx="5416550" cy="334504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610131" y="1485103"/>
            <a:ext cx="5181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STL - сезонная, разложение по тренду,</a:t>
            </a:r>
            <a:endParaRPr lang="ru-RU" dirty="0"/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057" y="1997590"/>
            <a:ext cx="4884999" cy="43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 </a:t>
            </a:r>
            <a:r>
              <a:rPr lang="ru-RU" b="1" dirty="0" smtClean="0"/>
              <a:t>Разложение временного ряда. </a:t>
            </a:r>
            <a:r>
              <a:rPr lang="en-US" b="1" dirty="0"/>
              <a:t>Примеры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Пример извлечения признаков с помощью фильтрации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18602"/>
            <a:ext cx="10536638" cy="53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ru-RU" b="1" dirty="0"/>
              <a:t>Разложение временного ряда. </a:t>
            </a:r>
            <a:r>
              <a:rPr lang="en-US" b="1" dirty="0" err="1" smtClean="0"/>
              <a:t>Примеры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Пример временного </a:t>
            </a:r>
            <a:r>
              <a:rPr lang="en-US" dirty="0" err="1"/>
              <a:t>ряда</a:t>
            </a:r>
            <a:r>
              <a:rPr lang="en-US" dirty="0"/>
              <a:t> </a:t>
            </a:r>
            <a:r>
              <a:rPr lang="en-US" dirty="0" err="1" smtClean="0"/>
              <a:t>низкочастотны</a:t>
            </a:r>
            <a:r>
              <a:rPr lang="ru-RU" dirty="0" smtClean="0"/>
              <a:t>м</a:t>
            </a:r>
            <a:r>
              <a:rPr lang="en-US" dirty="0" smtClean="0"/>
              <a:t> </a:t>
            </a:r>
            <a:r>
              <a:rPr lang="en-US" dirty="0" err="1" smtClean="0"/>
              <a:t>шумоподавление</a:t>
            </a:r>
            <a:r>
              <a:rPr lang="ru-RU" dirty="0" smtClean="0"/>
              <a:t>м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914866"/>
            <a:ext cx="7362825" cy="2732926"/>
          </a:xfrm>
          <a:prstGeom prst="rect">
            <a:avLst/>
          </a:prstGeom>
        </p:spPr>
      </p:pic>
      <p:sp>
        <p:nvSpPr>
          <p:cNvPr id="16" name="AutoShape 4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69" y="3325530"/>
            <a:ext cx="4327372" cy="324729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8015897" y="2077868"/>
            <a:ext cx="3853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извлечения признаков с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использованием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 НЧ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фильтрации -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извлечение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сложно</a:t>
            </a:r>
            <a:r>
              <a:rPr lang="ru-RU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го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тренда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68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ru-RU" b="1" dirty="0" smtClean="0"/>
              <a:t>Разложение временного ряда. </a:t>
            </a:r>
            <a:r>
              <a:rPr lang="en-US" b="1" dirty="0" smtClean="0"/>
              <a:t>Примеры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177" y="1418602"/>
            <a:ext cx="11422879" cy="5112827"/>
          </a:xfrm>
        </p:spPr>
        <p:txBody>
          <a:bodyPr>
            <a:no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Пример извлечения признаков с </a:t>
            </a:r>
            <a:r>
              <a:rPr lang="en-US" sz="2000" dirty="0" err="1"/>
              <a:t>использованием</a:t>
            </a:r>
            <a:r>
              <a:rPr lang="en-US" sz="2000" dirty="0"/>
              <a:t>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эмпирической </a:t>
            </a:r>
            <a:r>
              <a:rPr lang="ru-RU" sz="2000" dirty="0" err="1" smtClean="0"/>
              <a:t>модовой</a:t>
            </a:r>
            <a:r>
              <a:rPr lang="ru-RU" sz="2000" dirty="0" smtClean="0"/>
              <a:t> </a:t>
            </a:r>
            <a:r>
              <a:rPr lang="ru-RU" sz="2000" dirty="0" err="1" smtClean="0"/>
              <a:t>декомпозии</a:t>
            </a:r>
            <a:r>
              <a:rPr lang="ru-RU" sz="2000" dirty="0" smtClean="0"/>
              <a:t>, </a:t>
            </a:r>
            <a:br>
              <a:rPr lang="ru-RU" sz="2000" dirty="0" smtClean="0"/>
            </a:br>
            <a:r>
              <a:rPr lang="en-US" sz="2000" dirty="0" smtClean="0"/>
              <a:t>а также </a:t>
            </a:r>
            <a:r>
              <a:rPr lang="en-US" sz="2000" dirty="0" err="1"/>
              <a:t>Преобразование</a:t>
            </a:r>
            <a:r>
              <a:rPr lang="en-US" sz="2000" dirty="0"/>
              <a:t> </a:t>
            </a:r>
            <a:r>
              <a:rPr lang="en-US" sz="2000" dirty="0" err="1" smtClean="0"/>
              <a:t>Гильберта-Хуанга</a:t>
            </a:r>
            <a:endParaRPr lang="ru-RU" altLang="ru-RU" sz="1200" dirty="0">
              <a:latin typeface="Arial" panose="020B0604020202020204" pitchFamily="34" charset="0"/>
            </a:endParaRP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524466"/>
            <a:ext cx="4863645" cy="364773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7281016" y="1325202"/>
            <a:ext cx="4461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извлечения признаков 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с использованием</a:t>
            </a:r>
            <a:b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Сингулярного спектрального а</a:t>
            </a:r>
            <a:r>
              <a:rPr lang="en-US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нализ</a:t>
            </a:r>
            <a:r>
              <a:rPr lang="ru-RU" dirty="0" smtClean="0">
                <a:solidFill>
                  <a:srgbClr val="000000"/>
                </a:solidFill>
                <a:latin typeface="georgia" panose="02040502050405020303" pitchFamily="18" charset="0"/>
              </a:rPr>
              <a:t>а</a:t>
            </a:r>
            <a:endParaRPr lang="ru-RU" dirty="0"/>
          </a:p>
        </p:txBody>
      </p:sp>
      <p:sp>
        <p:nvSpPr>
          <p:cNvPr id="20" name="AutoShape 6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385" y="2346014"/>
            <a:ext cx="4185415" cy="41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Лаговая матрица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1672" y="1825625"/>
            <a:ext cx="3132128" cy="4351338"/>
          </a:xfrm>
        </p:spPr>
        <p:txBody>
          <a:bodyPr/>
          <a:lstStyle/>
          <a:p>
            <a:r>
              <a:rPr lang="en-US" dirty="0" err="1" smtClean="0"/>
              <a:t>Covar</a:t>
            </a:r>
            <a:r>
              <a:rPr lang="en-US" dirty="0" smtClean="0"/>
              <a:t> </a:t>
            </a:r>
            <a:r>
              <a:rPr lang="ru-RU" dirty="0" smtClean="0"/>
              <a:t>матрица</a:t>
            </a:r>
          </a:p>
          <a:p>
            <a:r>
              <a:rPr lang="ru-RU" dirty="0" smtClean="0"/>
              <a:t>Лаговая верхняя</a:t>
            </a:r>
          </a:p>
          <a:p>
            <a:r>
              <a:rPr lang="ru-RU" dirty="0" smtClean="0"/>
              <a:t>Лаговая полная</a:t>
            </a:r>
          </a:p>
          <a:p>
            <a:r>
              <a:rPr lang="ru-RU" dirty="0" smtClean="0"/>
              <a:t>И т.д.</a:t>
            </a:r>
            <a:endParaRPr lang="ru-RU" dirty="0"/>
          </a:p>
        </p:txBody>
      </p:sp>
      <p:sp>
        <p:nvSpPr>
          <p:cNvPr id="4" name="AutoShape 2" descr="Demonstration of make_reduction fun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Demonstration of make_reduction func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27" y="1690688"/>
            <a:ext cx="7477145" cy="3069734"/>
          </a:xfrm>
          <a:prstGeom prst="rect">
            <a:avLst/>
          </a:prstGeom>
        </p:spPr>
      </p:pic>
      <p:sp>
        <p:nvSpPr>
          <p:cNvPr id="7" name="AutoShape 2" descr="Temporal Matrix Factorization for Multivariate Time Series Forecasting | by  Xinyu Chen (陈新宇) | Mediu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95359"/>
            <a:ext cx="7919705" cy="16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A10D1-E2DF-4CAB-A0B5-AD303DF5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181"/>
          </a:xfrm>
        </p:spPr>
        <p:txBody>
          <a:bodyPr>
            <a:normAutofit/>
          </a:bodyPr>
          <a:lstStyle/>
          <a:p>
            <a:pPr algn="l" rtl="0"/>
            <a:r>
              <a:rPr lang="ru-RU" b="1" dirty="0" smtClean="0"/>
              <a:t>Предварительный анализ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767B6-15E9-44FE-83F3-68423D4C1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12" y="1102406"/>
            <a:ext cx="10797988" cy="5755594"/>
          </a:xfrm>
        </p:spPr>
        <p:txBody>
          <a:bodyPr>
            <a:normAutofit fontScale="85000" lnSpcReduction="20000"/>
          </a:bodyPr>
          <a:lstStyle/>
          <a:p>
            <a:pPr lvl="1" algn="l" rtl="0">
              <a:lnSpc>
                <a:spcPct val="120000"/>
              </a:lnSpc>
            </a:pPr>
            <a:r>
              <a:rPr lang="ru-RU" sz="2300" b="1" dirty="0" smtClean="0"/>
              <a:t>Разведывательный</a:t>
            </a:r>
            <a:r>
              <a:rPr lang="en-US" sz="2300" b="1" dirty="0" smtClean="0"/>
              <a:t> </a:t>
            </a:r>
            <a:r>
              <a:rPr lang="en-US" sz="2300" b="1" dirty="0"/>
              <a:t>анализ данных, EDA</a:t>
            </a:r>
            <a:r>
              <a:rPr lang="en-US" sz="2300" dirty="0"/>
              <a:t> (визуализация данных, предварительный ручной </a:t>
            </a:r>
            <a:r>
              <a:rPr lang="en-US" sz="2300" dirty="0" err="1"/>
              <a:t>анализ</a:t>
            </a:r>
            <a:r>
              <a:rPr lang="en-US" sz="2300" dirty="0"/>
              <a:t> </a:t>
            </a:r>
            <a:r>
              <a:rPr lang="en-US" sz="2300" dirty="0" smtClean="0"/>
              <a:t>(</a:t>
            </a:r>
            <a:r>
              <a:rPr lang="ru-RU" sz="2300" dirty="0" smtClean="0"/>
              <a:t>без учителя</a:t>
            </a:r>
            <a:r>
              <a:rPr lang="en-US" sz="2300" dirty="0" smtClean="0"/>
              <a:t>), </a:t>
            </a:r>
            <a:r>
              <a:rPr lang="ru-RU" sz="2300" dirty="0" smtClean="0"/>
              <a:t>и </a:t>
            </a:r>
            <a:r>
              <a:rPr lang="en-US" sz="2300" dirty="0" err="1" smtClean="0"/>
              <a:t>так</a:t>
            </a:r>
            <a:r>
              <a:rPr lang="en-US" sz="2300" dirty="0" smtClean="0"/>
              <a:t> </a:t>
            </a:r>
            <a:r>
              <a:rPr lang="en-US" sz="2300" dirty="0" err="1"/>
              <a:t>далее</a:t>
            </a:r>
            <a:r>
              <a:rPr lang="en-US" sz="2300" dirty="0"/>
              <a:t>. </a:t>
            </a:r>
            <a:endParaRPr lang="ru-RU" sz="2300" dirty="0" smtClean="0"/>
          </a:p>
          <a:p>
            <a:pPr lvl="1">
              <a:lnSpc>
                <a:spcPct val="120000"/>
              </a:lnSpc>
            </a:pPr>
            <a:r>
              <a:rPr lang="en-US" sz="2300" b="1" dirty="0" err="1"/>
              <a:t>Преобразование</a:t>
            </a:r>
            <a:r>
              <a:rPr lang="en-US" sz="2300" b="1" dirty="0"/>
              <a:t> </a:t>
            </a:r>
            <a:r>
              <a:rPr lang="ru-RU" sz="2300" b="1" dirty="0"/>
              <a:t>ряда</a:t>
            </a:r>
            <a:r>
              <a:rPr lang="en-US" sz="2300" dirty="0"/>
              <a:t> (и </a:t>
            </a:r>
            <a:r>
              <a:rPr lang="en-US" sz="2300" dirty="0" err="1"/>
              <a:t>преобразование</a:t>
            </a:r>
            <a:r>
              <a:rPr lang="en-US" sz="2300" dirty="0"/>
              <a:t> </a:t>
            </a:r>
            <a:r>
              <a:rPr lang="en-US" sz="2300" dirty="0" err="1"/>
              <a:t>временных</a:t>
            </a:r>
            <a:r>
              <a:rPr lang="en-US" sz="2300" dirty="0"/>
              <a:t> </a:t>
            </a:r>
            <a:r>
              <a:rPr lang="en-US" sz="2300" dirty="0" err="1"/>
              <a:t>рядов</a:t>
            </a:r>
            <a:r>
              <a:rPr lang="en-US" sz="2300" dirty="0"/>
              <a:t>), (</a:t>
            </a:r>
            <a:r>
              <a:rPr lang="en-US" sz="2300" dirty="0" err="1"/>
              <a:t>преобразование</a:t>
            </a:r>
            <a:r>
              <a:rPr lang="en-US" sz="2300" dirty="0"/>
              <a:t> </a:t>
            </a:r>
            <a:r>
              <a:rPr lang="en-US" sz="2300" dirty="0" err="1"/>
              <a:t>Бокса-Кокса</a:t>
            </a:r>
            <a:r>
              <a:rPr lang="en-US" sz="2300" dirty="0"/>
              <a:t>, </a:t>
            </a:r>
            <a:r>
              <a:rPr lang="en-US" sz="2300" dirty="0" err="1"/>
              <a:t>дифференцирование</a:t>
            </a:r>
            <a:r>
              <a:rPr lang="en-US" sz="2300" dirty="0"/>
              <a:t>, </a:t>
            </a:r>
            <a:r>
              <a:rPr lang="en-US" sz="2300" dirty="0" err="1"/>
              <a:t>линеаризация</a:t>
            </a:r>
            <a:r>
              <a:rPr lang="en-US" sz="2300" dirty="0"/>
              <a:t> </a:t>
            </a:r>
            <a:r>
              <a:rPr lang="en-US" sz="2300" dirty="0" err="1"/>
              <a:t>или</a:t>
            </a:r>
            <a:r>
              <a:rPr lang="en-US" sz="2300" dirty="0"/>
              <a:t> </a:t>
            </a:r>
            <a:r>
              <a:rPr lang="en-US" sz="2300" dirty="0" err="1"/>
              <a:t>исключение</a:t>
            </a:r>
            <a:r>
              <a:rPr lang="en-US" sz="2300" dirty="0"/>
              <a:t> </a:t>
            </a:r>
            <a:r>
              <a:rPr lang="en-US" sz="2300" dirty="0" err="1"/>
              <a:t>тренда</a:t>
            </a:r>
            <a:r>
              <a:rPr lang="en-US" sz="2300" dirty="0"/>
              <a:t>, </a:t>
            </a:r>
            <a:r>
              <a:rPr lang="en-US" sz="2300" dirty="0" err="1"/>
              <a:t>устранение</a:t>
            </a:r>
            <a:r>
              <a:rPr lang="en-US" sz="2300" dirty="0"/>
              <a:t> </a:t>
            </a:r>
            <a:r>
              <a:rPr lang="en-US" sz="2300" dirty="0" err="1"/>
              <a:t>сезонности</a:t>
            </a:r>
            <a:r>
              <a:rPr lang="en-US" sz="2300" dirty="0"/>
              <a:t>, </a:t>
            </a:r>
            <a:r>
              <a:rPr lang="en-US" sz="2300" dirty="0" err="1"/>
              <a:t>нормализация</a:t>
            </a:r>
            <a:r>
              <a:rPr lang="en-US" sz="2300" dirty="0"/>
              <a:t> </a:t>
            </a:r>
            <a:r>
              <a:rPr lang="en-US" sz="2300" dirty="0" err="1"/>
              <a:t>данных</a:t>
            </a:r>
            <a:r>
              <a:rPr lang="en-US" sz="2300" dirty="0"/>
              <a:t>).</a:t>
            </a:r>
          </a:p>
          <a:p>
            <a:pPr lvl="1" algn="l" rtl="0">
              <a:lnSpc>
                <a:spcPct val="120000"/>
              </a:lnSpc>
            </a:pPr>
            <a:r>
              <a:rPr lang="ru-RU" sz="2300" b="1" dirty="0" smtClean="0"/>
              <a:t>Представление ряда </a:t>
            </a:r>
            <a:r>
              <a:rPr lang="en-US" sz="2300" dirty="0" smtClean="0"/>
              <a:t>(</a:t>
            </a:r>
            <a:r>
              <a:rPr lang="ru-RU" sz="2300" dirty="0" smtClean="0"/>
              <a:t>лаги, АКФ, </a:t>
            </a:r>
            <a:r>
              <a:rPr lang="ru-RU" sz="2300" dirty="0" err="1" smtClean="0"/>
              <a:t>аггрегация</a:t>
            </a:r>
            <a:r>
              <a:rPr lang="ru-RU" sz="2300" dirty="0" smtClean="0"/>
              <a:t>, </a:t>
            </a:r>
            <a:r>
              <a:rPr lang="en-US" sz="2300" dirty="0" err="1" smtClean="0"/>
              <a:t>тренд-сезонная</a:t>
            </a:r>
            <a:r>
              <a:rPr lang="en-US" sz="2300" dirty="0" smtClean="0"/>
              <a:t> </a:t>
            </a:r>
            <a:r>
              <a:rPr lang="en-US" sz="2300" dirty="0"/>
              <a:t>декомпозиция, </a:t>
            </a:r>
            <a:r>
              <a:rPr lang="ru-RU" sz="2300" dirty="0" smtClean="0"/>
              <a:t>мешок</a:t>
            </a:r>
            <a:r>
              <a:rPr lang="en-US" sz="2300" dirty="0" smtClean="0"/>
              <a:t> </a:t>
            </a:r>
            <a:r>
              <a:rPr lang="ru-RU" sz="2300" dirty="0" smtClean="0"/>
              <a:t>символов</a:t>
            </a:r>
            <a:r>
              <a:rPr lang="en-US" sz="2300" dirty="0" smtClean="0"/>
              <a:t>, </a:t>
            </a:r>
            <a:r>
              <a:rPr lang="en-US" sz="2300" dirty="0" err="1" smtClean="0"/>
              <a:t>спектра</a:t>
            </a:r>
            <a:r>
              <a:rPr lang="ru-RU" sz="2300" dirty="0" err="1" smtClean="0"/>
              <a:t>льный</a:t>
            </a:r>
            <a:r>
              <a:rPr lang="ru-RU" sz="2300" dirty="0" smtClean="0"/>
              <a:t> анализ</a:t>
            </a:r>
            <a:r>
              <a:rPr lang="en-US" sz="2300" dirty="0" smtClean="0"/>
              <a:t>, </a:t>
            </a:r>
            <a:r>
              <a:rPr lang="en-US" sz="2300" dirty="0" err="1" smtClean="0"/>
              <a:t>вейвлет-разложение</a:t>
            </a:r>
            <a:r>
              <a:rPr lang="ru-RU" sz="2300" dirty="0" smtClean="0"/>
              <a:t> (псевдо время-частотное разложение)</a:t>
            </a:r>
            <a:r>
              <a:rPr lang="en-US" sz="2300" dirty="0" smtClean="0"/>
              <a:t>, </a:t>
            </a:r>
            <a:r>
              <a:rPr lang="ru-RU" sz="2300" dirty="0" smtClean="0"/>
              <a:t>и </a:t>
            </a:r>
            <a:r>
              <a:rPr lang="en-US" sz="2300" dirty="0" err="1" smtClean="0"/>
              <a:t>так</a:t>
            </a:r>
            <a:r>
              <a:rPr lang="en-US" sz="2300" dirty="0" smtClean="0"/>
              <a:t> </a:t>
            </a:r>
            <a:r>
              <a:rPr lang="en-US" sz="2300" dirty="0" err="1" smtClean="0"/>
              <a:t>далее</a:t>
            </a:r>
            <a:r>
              <a:rPr lang="en-US" sz="2300" dirty="0" smtClean="0"/>
              <a:t>).</a:t>
            </a:r>
            <a:endParaRPr lang="en-US" sz="2300" dirty="0"/>
          </a:p>
          <a:p>
            <a:pPr lvl="1" algn="l" rtl="0">
              <a:lnSpc>
                <a:spcPct val="120000"/>
              </a:lnSpc>
            </a:pPr>
            <a:r>
              <a:rPr lang="ru-RU" sz="2300" b="1" dirty="0" smtClean="0"/>
              <a:t>Нужны ли признаки</a:t>
            </a:r>
            <a:r>
              <a:rPr lang="en-US" sz="2300" b="1" dirty="0" smtClean="0"/>
              <a:t> </a:t>
            </a:r>
            <a:r>
              <a:rPr lang="ru-RU" sz="2300" b="1" dirty="0" smtClean="0"/>
              <a:t>признаки?</a:t>
            </a:r>
            <a:r>
              <a:rPr lang="en-US" sz="2300" dirty="0" smtClean="0"/>
              <a:t> </a:t>
            </a:r>
            <a:r>
              <a:rPr lang="en-US" sz="2300" dirty="0"/>
              <a:t>(</a:t>
            </a:r>
            <a:r>
              <a:rPr lang="en-US" sz="2300" dirty="0" err="1" smtClean="0"/>
              <a:t>тренд-сезон</a:t>
            </a:r>
            <a:r>
              <a:rPr lang="en-US" sz="2300" dirty="0" smtClean="0"/>
              <a:t>-</a:t>
            </a:r>
            <a:r>
              <a:rPr lang="ru-RU" sz="2300" dirty="0" smtClean="0"/>
              <a:t>остаток</a:t>
            </a:r>
            <a:r>
              <a:rPr lang="en-US" sz="2300" dirty="0" smtClean="0"/>
              <a:t> </a:t>
            </a:r>
            <a:r>
              <a:rPr lang="en-US" sz="2300" dirty="0" err="1" smtClean="0"/>
              <a:t>декомпозиция</a:t>
            </a:r>
            <a:r>
              <a:rPr lang="en-US" sz="2300" dirty="0" smtClean="0"/>
              <a:t>, </a:t>
            </a:r>
            <a:r>
              <a:rPr lang="en-US" sz="2300" dirty="0"/>
              <a:t>PCA, SSA, </a:t>
            </a:r>
            <a:r>
              <a:rPr lang="en-US" sz="2300" dirty="0" err="1"/>
              <a:t>декомпозиция</a:t>
            </a:r>
            <a:r>
              <a:rPr lang="en-US" sz="2300" dirty="0"/>
              <a:t> </a:t>
            </a:r>
            <a:r>
              <a:rPr lang="ru-RU" sz="2300" dirty="0" smtClean="0"/>
              <a:t>по внутренним модам</a:t>
            </a:r>
            <a:r>
              <a:rPr lang="en-US" sz="2300" dirty="0" smtClean="0"/>
              <a:t>, </a:t>
            </a:r>
            <a:r>
              <a:rPr lang="en-US" sz="2300" dirty="0"/>
              <a:t>извлечение на </a:t>
            </a:r>
            <a:r>
              <a:rPr lang="en-US" sz="2300" dirty="0" err="1"/>
              <a:t>основе</a:t>
            </a:r>
            <a:r>
              <a:rPr lang="en-US" sz="2300" dirty="0"/>
              <a:t> </a:t>
            </a:r>
            <a:r>
              <a:rPr lang="en-US" sz="2300" dirty="0" err="1" smtClean="0"/>
              <a:t>автокодир</a:t>
            </a:r>
            <a:r>
              <a:rPr lang="ru-RU" sz="2300" dirty="0" err="1" smtClean="0"/>
              <a:t>ующей</a:t>
            </a:r>
            <a:r>
              <a:rPr lang="ru-RU" sz="2300" dirty="0" smtClean="0"/>
              <a:t> </a:t>
            </a:r>
            <a:r>
              <a:rPr lang="ru-RU" sz="2300" dirty="0" smtClean="0"/>
              <a:t>сети</a:t>
            </a:r>
            <a:r>
              <a:rPr lang="en-US" sz="2300" dirty="0" smtClean="0"/>
              <a:t>, </a:t>
            </a:r>
            <a:r>
              <a:rPr lang="en-US" sz="2300" dirty="0"/>
              <a:t>обучение представлению, </a:t>
            </a:r>
            <a:r>
              <a:rPr lang="en-US" sz="2300" dirty="0" err="1"/>
              <a:t>приближение</a:t>
            </a:r>
            <a:r>
              <a:rPr lang="en-US" sz="2300" dirty="0"/>
              <a:t> </a:t>
            </a:r>
            <a:r>
              <a:rPr lang="en-US" sz="2300" dirty="0" smtClean="0"/>
              <a:t>ARIMA</a:t>
            </a:r>
            <a:r>
              <a:rPr lang="ru-RU" sz="2300" dirty="0" smtClean="0"/>
              <a:t> и т.д.</a:t>
            </a:r>
            <a:r>
              <a:rPr lang="en-US" sz="2300" dirty="0" smtClean="0"/>
              <a:t>).</a:t>
            </a:r>
            <a:endParaRPr lang="en-US" sz="2300" dirty="0"/>
          </a:p>
          <a:p>
            <a:pPr lvl="1" algn="l" rtl="0">
              <a:lnSpc>
                <a:spcPct val="120000"/>
              </a:lnSpc>
            </a:pPr>
            <a:r>
              <a:rPr lang="ru-RU" sz="2300" b="1" dirty="0" smtClean="0"/>
              <a:t>Выбор </a:t>
            </a:r>
            <a:r>
              <a:rPr lang="ru-RU" sz="2300" b="1" dirty="0" smtClean="0"/>
              <a:t>признаков</a:t>
            </a:r>
            <a:r>
              <a:rPr lang="en-US" sz="2300" dirty="0" smtClean="0"/>
              <a:t> </a:t>
            </a:r>
            <a:r>
              <a:rPr lang="en-US" sz="2300" dirty="0"/>
              <a:t>(методы фильтрации, </a:t>
            </a:r>
            <a:r>
              <a:rPr lang="en-US" sz="2300" dirty="0" err="1" smtClean="0"/>
              <a:t>методы</a:t>
            </a:r>
            <a:r>
              <a:rPr lang="ru-RU" sz="2300" dirty="0" smtClean="0"/>
              <a:t> сворачивания</a:t>
            </a:r>
            <a:r>
              <a:rPr lang="en-US" sz="2300" dirty="0" smtClean="0"/>
              <a:t>).</a:t>
            </a:r>
            <a:endParaRPr lang="en-US" sz="2300" dirty="0"/>
          </a:p>
          <a:p>
            <a:pPr lvl="1" algn="l" rtl="0">
              <a:lnSpc>
                <a:spcPct val="120000"/>
              </a:lnSpc>
            </a:pPr>
            <a:r>
              <a:rPr lang="en-US" sz="2300" b="1" dirty="0"/>
              <a:t>Обнаружение </a:t>
            </a:r>
            <a:r>
              <a:rPr lang="en-US" sz="2300" b="1" dirty="0" err="1"/>
              <a:t>аномалий</a:t>
            </a:r>
            <a:r>
              <a:rPr lang="en-US" sz="2300" b="1" dirty="0"/>
              <a:t> </a:t>
            </a:r>
            <a:r>
              <a:rPr lang="en-US" sz="2300" b="1" dirty="0" err="1" smtClean="0"/>
              <a:t>данных</a:t>
            </a:r>
            <a:r>
              <a:rPr lang="ru-RU" sz="2300" b="1" dirty="0" smtClean="0"/>
              <a:t> </a:t>
            </a:r>
            <a:r>
              <a:rPr lang="en-US" sz="2300" dirty="0" smtClean="0"/>
              <a:t>(</a:t>
            </a:r>
            <a:r>
              <a:rPr lang="en-US" sz="2300" dirty="0"/>
              <a:t>обнаружение новизны, выпадающие значения, </a:t>
            </a:r>
            <a:r>
              <a:rPr lang="en-US" sz="2300" dirty="0" err="1" smtClean="0"/>
              <a:t>пропущенные</a:t>
            </a:r>
            <a:r>
              <a:rPr lang="ru-RU" sz="2300" dirty="0" smtClean="0"/>
              <a:t> значения</a:t>
            </a:r>
            <a:r>
              <a:rPr lang="en-US" sz="2300" dirty="0" smtClean="0"/>
              <a:t>).</a:t>
            </a:r>
            <a:endParaRPr lang="en-US" sz="2300" dirty="0"/>
          </a:p>
          <a:p>
            <a:pPr lvl="1" algn="l" rtl="0">
              <a:lnSpc>
                <a:spcPct val="120000"/>
              </a:lnSpc>
            </a:pPr>
            <a:r>
              <a:rPr lang="ru-RU" sz="2300" b="1" dirty="0" smtClean="0"/>
              <a:t>Удаление шумов </a:t>
            </a:r>
            <a:r>
              <a:rPr lang="en-US" sz="2300" dirty="0" smtClean="0"/>
              <a:t>(</a:t>
            </a:r>
            <a:r>
              <a:rPr lang="en-US" sz="2300" dirty="0" err="1" smtClean="0"/>
              <a:t>То</a:t>
            </a:r>
            <a:r>
              <a:rPr lang="en-US" sz="2300" dirty="0" smtClean="0"/>
              <a:t> </a:t>
            </a:r>
            <a:r>
              <a:rPr lang="en-US" sz="2300" dirty="0"/>
              <a:t>же, что и выделение признаков, но только для таких процессов, как белый шум и </a:t>
            </a:r>
            <a:r>
              <a:rPr lang="en-US" sz="2300" dirty="0" err="1"/>
              <a:t>так</a:t>
            </a:r>
            <a:r>
              <a:rPr lang="en-US" sz="2300" dirty="0"/>
              <a:t> </a:t>
            </a:r>
            <a:r>
              <a:rPr lang="en-US" sz="2300" dirty="0" err="1"/>
              <a:t>далее</a:t>
            </a:r>
            <a:r>
              <a:rPr lang="en-US" sz="2300" dirty="0" smtClean="0"/>
              <a:t>.).</a:t>
            </a:r>
          </a:p>
        </p:txBody>
      </p:sp>
    </p:spTree>
    <p:extLst>
      <p:ext uri="{BB962C8B-B14F-4D97-AF65-F5344CB8AC3E}">
        <p14:creationId xmlns:p14="http://schemas.microsoft.com/office/powerpoint/2010/main" val="4245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 err="1" smtClean="0"/>
              <a:t>Представление</a:t>
            </a:r>
            <a:r>
              <a:rPr lang="en-US" b="1" dirty="0" smtClean="0"/>
              <a:t> </a:t>
            </a:r>
            <a:r>
              <a:rPr lang="ru-RU" b="1" dirty="0" smtClean="0"/>
              <a:t>ряда</a:t>
            </a:r>
            <a:r>
              <a:rPr lang="ru-RU" b="1" dirty="0"/>
              <a:t> </a:t>
            </a:r>
            <a:r>
              <a:rPr lang="ru-RU" b="1" dirty="0" smtClean="0"/>
              <a:t>в табличном формате</a:t>
            </a:r>
            <a:r>
              <a:rPr lang="en-US" b="1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5495444" cy="4351338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000" dirty="0" smtClean="0"/>
              <a:t>Один из лучших способов как </a:t>
            </a:r>
            <a:r>
              <a:rPr lang="ru-RU" altLang="ru-RU" sz="2000" dirty="0"/>
              <a:t>делать прогноз </a:t>
            </a:r>
            <a:r>
              <a:rPr lang="ru-RU" altLang="ru-RU" sz="2000" dirty="0" smtClean="0"/>
              <a:t>- </a:t>
            </a:r>
            <a:r>
              <a:rPr lang="ru-RU" altLang="ru-RU" sz="2000" dirty="0"/>
              <a:t>является </a:t>
            </a:r>
            <a:r>
              <a:rPr lang="ru-RU" altLang="ru-RU" sz="2000" dirty="0" smtClean="0"/>
              <a:t>использование </a:t>
            </a:r>
            <a:r>
              <a:rPr lang="ru-RU" altLang="ru-RU" sz="2000" dirty="0"/>
              <a:t>так называемых </a:t>
            </a:r>
            <a:r>
              <a:rPr lang="ru-RU" altLang="ru-RU" sz="2000" dirty="0" smtClean="0"/>
              <a:t>техник </a:t>
            </a:r>
            <a:r>
              <a:rPr lang="ru-RU" altLang="ru-RU" sz="2000" b="1" dirty="0" smtClean="0"/>
              <a:t>Редукции Прогноза</a:t>
            </a:r>
            <a:r>
              <a:rPr lang="ru-RU" altLang="ru-RU" sz="2000" dirty="0" smtClean="0"/>
              <a:t>, которые являются трансформацией </a:t>
            </a:r>
            <a:r>
              <a:rPr lang="ru-RU" altLang="ru-RU" sz="2000" dirty="0"/>
              <a:t>из </a:t>
            </a:r>
            <a:r>
              <a:rPr lang="ru-RU" altLang="ru-RU" sz="2000" dirty="0" smtClean="0"/>
              <a:t>проблемы дальнего </a:t>
            </a:r>
            <a:r>
              <a:rPr lang="ru-RU" altLang="ru-RU" sz="2000" dirty="0"/>
              <a:t>горизонта к </a:t>
            </a:r>
            <a:r>
              <a:rPr lang="ru-RU" altLang="ru-RU" sz="2000" dirty="0" smtClean="0"/>
              <a:t> скользящему окну с проблемой ближнего горизонта.</a:t>
            </a:r>
            <a:endParaRPr lang="en-US" altLang="ru-RU" sz="2000" dirty="0"/>
          </a:p>
          <a:p>
            <a:pPr lvl="0" algn="l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000" dirty="0" smtClean="0"/>
              <a:t>Это может быть выполнено методом </a:t>
            </a:r>
            <a:r>
              <a:rPr lang="ru-RU" altLang="ru-RU" sz="2000" dirty="0" err="1" smtClean="0"/>
              <a:t>make_reduction</a:t>
            </a:r>
            <a:r>
              <a:rPr lang="ru-RU" altLang="ru-RU" sz="2000" dirty="0" smtClean="0"/>
              <a:t>.</a:t>
            </a:r>
            <a:endParaRPr lang="en-US" alt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75" y="1312237"/>
            <a:ext cx="4655225" cy="50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1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Рекурсивные и прямое представление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https://joaquinamatrodrigo.github.io/skforecast/0.7.0/img/diagram-recursive-mutistep-forecas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89"/>
          <a:stretch/>
        </p:blipFill>
        <p:spPr bwMode="auto">
          <a:xfrm>
            <a:off x="359507" y="1690688"/>
            <a:ext cx="5180233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28600" y="57804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https://joaquinamatrodrigo.github.io/skforecast/0.7.0/user_guides/autoregresive-forecaster.html</a:t>
            </a:r>
          </a:p>
        </p:txBody>
      </p:sp>
      <p:pic>
        <p:nvPicPr>
          <p:cNvPr id="1026" name="Picture 2" descr="https://joaquinamatrodrigo.github.io/skforecast/0.7.0/img/diagram-recursive-mutistep-forecas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9" b="63669"/>
          <a:stretch/>
        </p:blipFill>
        <p:spPr bwMode="auto">
          <a:xfrm>
            <a:off x="4719784" y="1309847"/>
            <a:ext cx="2311937" cy="13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joaquinamatrodrigo.github.io/skforecast/0.7.0/img/diagram-direct-multi-step-forecasti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96"/>
          <a:stretch/>
        </p:blipFill>
        <p:spPr bwMode="auto">
          <a:xfrm>
            <a:off x="6324600" y="1433415"/>
            <a:ext cx="5457778" cy="411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8600" y="57804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https://joaquinamatrodrigo.github.io/skforecast/0.7.0/user_guides/autoregresive-forecaster.html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Представление данных с экзогенными факторами</a:t>
            </a:r>
            <a:endParaRPr lang="ru-RU" dirty="0"/>
          </a:p>
        </p:txBody>
      </p:sp>
      <p:pic>
        <p:nvPicPr>
          <p:cNvPr id="2052" name="Picture 4" descr="https://joaquinamatrodrigo.github.io/skforecast/0.7.0/img/matrix_transformation_with_exog_vari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969374"/>
            <a:ext cx="74580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Особые типы кросс </a:t>
            </a:r>
            <a:r>
              <a:rPr lang="ru-RU" dirty="0" err="1" smtClean="0"/>
              <a:t>валидации</a:t>
            </a:r>
            <a:endParaRPr lang="ru-RU" dirty="0"/>
          </a:p>
        </p:txBody>
      </p:sp>
      <p:pic>
        <p:nvPicPr>
          <p:cNvPr id="3074" name="Picture 2" descr="https://joaquinamatrodrigo.github.io/skforecast/0.7.0/img/diagram-backtesting-ref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79562"/>
            <a:ext cx="7210425" cy="21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researchgate.net/profile/Rayan-H-Assaad/publication/355889701/figure/fig1/AS:1086138706071552@1635967055039/Classical-k-fold-cross-validation-vs-time-series-split-cross-validation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9"/>
          <a:stretch/>
        </p:blipFill>
        <p:spPr bwMode="auto">
          <a:xfrm>
            <a:off x="7572375" y="1579562"/>
            <a:ext cx="4170211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joaquinamatrodrigo.github.io/skforecast/0.7.0/img/diagram-backtesting-no-ref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4" y="4475163"/>
            <a:ext cx="6928246" cy="2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00579" y="5048250"/>
            <a:ext cx="391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Проще, </a:t>
            </a:r>
            <a:br>
              <a:rPr lang="ru-RU" dirty="0" smtClean="0"/>
            </a:br>
            <a:r>
              <a:rPr lang="ru-RU" dirty="0" smtClean="0"/>
              <a:t>но с потерей мощности предсказания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2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Особые типы кросс </a:t>
            </a:r>
            <a:r>
              <a:rPr lang="ru-RU" dirty="0" err="1" smtClean="0"/>
              <a:t>валидации</a:t>
            </a:r>
            <a:endParaRPr lang="ru-RU" dirty="0"/>
          </a:p>
        </p:txBody>
      </p:sp>
      <p:pic>
        <p:nvPicPr>
          <p:cNvPr id="8" name="Picture 4" descr="https://joaquinamatrodrigo.github.io/skforecast/0.7.0/img/diagram-backtesting-refit-fixed-train-s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3" y="1905000"/>
            <a:ext cx="7083917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06451" y="1448594"/>
            <a:ext cx="5711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buntu"/>
              </a:rPr>
              <a:t>time series cross-validation or walk-forward validation.</a:t>
            </a:r>
            <a:endParaRPr lang="ru-RU" dirty="0"/>
          </a:p>
        </p:txBody>
      </p:sp>
      <p:pic>
        <p:nvPicPr>
          <p:cNvPr id="4100" name="Picture 4" descr="../../_images/examples_forecasting_window_splitters_31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4222750"/>
            <a:ext cx="75819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Разведовательный</a:t>
            </a:r>
            <a:r>
              <a:rPr lang="en-US" b="1" dirty="0" smtClean="0"/>
              <a:t> </a:t>
            </a:r>
            <a:r>
              <a:rPr lang="en-US" b="1" dirty="0"/>
              <a:t>анализ данных (EDA</a:t>
            </a:r>
            <a:r>
              <a:rPr lang="en-US" b="1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7290" y="914400"/>
            <a:ext cx="11280448" cy="5537675"/>
          </a:xfrm>
        </p:spPr>
        <p:txBody>
          <a:bodyPr>
            <a:normAutofit/>
          </a:bodyPr>
          <a:lstStyle/>
          <a:p>
            <a:r>
              <a:rPr lang="ru-RU" sz="2000" b="1" dirty="0" err="1"/>
              <a:t>Разведовательный</a:t>
            </a:r>
            <a:r>
              <a:rPr lang="en-US" sz="2000" b="1" dirty="0" smtClean="0"/>
              <a:t> </a:t>
            </a:r>
            <a:r>
              <a:rPr lang="en-US" sz="2000" b="1" dirty="0"/>
              <a:t>анализ данных (EDA</a:t>
            </a:r>
            <a:r>
              <a:rPr lang="en-US" sz="2000" b="1" dirty="0" smtClean="0"/>
              <a:t>)</a:t>
            </a:r>
          </a:p>
          <a:p>
            <a:pPr lvl="1" algn="l" rtl="0"/>
            <a:r>
              <a:rPr lang="en-US" sz="2000" dirty="0" smtClean="0"/>
              <a:t>EDA </a:t>
            </a:r>
            <a:r>
              <a:rPr lang="en-US" sz="2000" dirty="0"/>
              <a:t>относится к </a:t>
            </a:r>
            <a:r>
              <a:rPr lang="en-US" sz="2000" dirty="0" err="1" smtClean="0"/>
              <a:t>процессу</a:t>
            </a:r>
            <a:r>
              <a:rPr lang="en-US" sz="2000" dirty="0" smtClean="0"/>
              <a:t> </a:t>
            </a:r>
            <a:r>
              <a:rPr lang="en-US" sz="2000" dirty="0"/>
              <a:t>выполнения начальных </a:t>
            </a:r>
            <a:r>
              <a:rPr lang="en-US" sz="2000" dirty="0" err="1"/>
              <a:t>исследований</a:t>
            </a:r>
            <a:r>
              <a:rPr lang="en-US" sz="2000" dirty="0"/>
              <a:t> </a:t>
            </a:r>
            <a:r>
              <a:rPr lang="ru-RU" sz="2000" dirty="0" smtClean="0"/>
              <a:t>над </a:t>
            </a:r>
            <a:r>
              <a:rPr lang="en-US" sz="2000" dirty="0" err="1" smtClean="0"/>
              <a:t>данны</a:t>
            </a:r>
            <a:r>
              <a:rPr lang="ru-RU" sz="2000" dirty="0" smtClean="0"/>
              <a:t>ми</a:t>
            </a:r>
            <a:r>
              <a:rPr lang="en-US" sz="2000" dirty="0" smtClean="0"/>
              <a:t> </a:t>
            </a:r>
            <a:r>
              <a:rPr lang="en-US" sz="2000" dirty="0"/>
              <a:t>с целью </a:t>
            </a:r>
            <a:r>
              <a:rPr lang="en-US" sz="2000" dirty="0" err="1"/>
              <a:t>обнаружения</a:t>
            </a:r>
            <a:r>
              <a:rPr lang="en-US" sz="2000" dirty="0"/>
              <a:t> </a:t>
            </a:r>
            <a:r>
              <a:rPr lang="ru-RU" sz="2000" dirty="0" smtClean="0"/>
              <a:t>типичных </a:t>
            </a:r>
            <a:r>
              <a:rPr lang="en-US" sz="2000" dirty="0" err="1" smtClean="0"/>
              <a:t>шаблон</a:t>
            </a:r>
            <a:r>
              <a:rPr lang="ru-RU" sz="2000" dirty="0" err="1" smtClean="0"/>
              <a:t>ов</a:t>
            </a:r>
            <a:r>
              <a:rPr lang="ru-RU" sz="2000" dirty="0" smtClean="0"/>
              <a:t> в их поведении</a:t>
            </a:r>
            <a:r>
              <a:rPr lang="en-US" sz="2000" dirty="0" smtClean="0"/>
              <a:t>,</a:t>
            </a:r>
            <a:r>
              <a:rPr lang="ru-RU" sz="2000" dirty="0" smtClean="0"/>
              <a:t> например,</a:t>
            </a:r>
            <a:r>
              <a:rPr lang="en-US" sz="2000" dirty="0" smtClean="0"/>
              <a:t> </a:t>
            </a:r>
            <a:r>
              <a:rPr lang="en-US" sz="2000" dirty="0" err="1"/>
              <a:t>чтобы</a:t>
            </a:r>
            <a:r>
              <a:rPr lang="en-US" sz="2000" dirty="0"/>
              <a:t> обнаруживать </a:t>
            </a:r>
            <a:r>
              <a:rPr lang="en-US" sz="2000" dirty="0" err="1"/>
              <a:t>аномалии</a:t>
            </a:r>
            <a:r>
              <a:rPr lang="en-US" sz="2000" dirty="0" smtClean="0"/>
              <a:t>, </a:t>
            </a:r>
            <a:r>
              <a:rPr lang="en-US" sz="2000" dirty="0"/>
              <a:t>проверять </a:t>
            </a:r>
            <a:r>
              <a:rPr lang="en-US" sz="2000" dirty="0" err="1"/>
              <a:t>гипотезы</a:t>
            </a:r>
            <a:r>
              <a:rPr lang="en-US" sz="2000" dirty="0"/>
              <a:t> </a:t>
            </a:r>
            <a:r>
              <a:rPr lang="en-US" sz="2000" dirty="0" smtClean="0"/>
              <a:t>с </a:t>
            </a:r>
            <a:r>
              <a:rPr lang="en-US" sz="2000" dirty="0"/>
              <a:t>помощью сводной статистики и графических представлений.</a:t>
            </a:r>
          </a:p>
          <a:p>
            <a:pPr algn="l" rtl="0"/>
            <a:r>
              <a:rPr lang="en-US" sz="2000" b="1" dirty="0"/>
              <a:t>E</a:t>
            </a:r>
            <a:r>
              <a:rPr lang="en-US" sz="2000" b="1" dirty="0" smtClean="0"/>
              <a:t>DA </a:t>
            </a:r>
            <a:r>
              <a:rPr lang="en-US" sz="2000" b="1" dirty="0"/>
              <a:t>включает в себя оценку таких параметров как</a:t>
            </a:r>
            <a:r>
              <a:rPr lang="en-US" sz="2000" dirty="0"/>
              <a:t>:</a:t>
            </a:r>
          </a:p>
          <a:p>
            <a:pPr lvl="1" algn="l" rtl="0"/>
            <a:r>
              <a:rPr lang="en-US" sz="2000" dirty="0"/>
              <a:t>Минимум, квартили, медиана, среднее значение, максимальные значения.</a:t>
            </a:r>
          </a:p>
          <a:p>
            <a:pPr lvl="1" algn="l" rtl="0"/>
            <a:r>
              <a:rPr lang="en-US" sz="2000" dirty="0"/>
              <a:t>отклонение значений, проверка гипноза нормального распределения, асимметрия, эксцесс.</a:t>
            </a:r>
          </a:p>
          <a:p>
            <a:pPr lvl="1" algn="l" rtl="0"/>
            <a:r>
              <a:rPr lang="en-US" sz="2000" dirty="0"/>
              <a:t>анализ стационарности (</a:t>
            </a:r>
            <a:r>
              <a:rPr lang="en-US" sz="2000" dirty="0" err="1"/>
              <a:t>adf</a:t>
            </a:r>
            <a:r>
              <a:rPr lang="en-US" sz="2000" dirty="0"/>
              <a:t>-тест, анализ ACF-PCF).</a:t>
            </a:r>
          </a:p>
          <a:p>
            <a:pPr lvl="1" algn="l" rtl="0"/>
            <a:r>
              <a:rPr lang="en-US" sz="2000" dirty="0"/>
              <a:t>анализ зависимостей данных для многомерных данных (корреляция, причинно-следственный анализ).</a:t>
            </a:r>
          </a:p>
          <a:p>
            <a:pPr lvl="1" algn="l" rtl="0"/>
            <a:r>
              <a:rPr lang="en-US" sz="2000" dirty="0"/>
              <a:t>визуализация данных (прямоугольная диаграмма, гистограмма-распределение, диаграмма рассеяния).</a:t>
            </a:r>
          </a:p>
          <a:p>
            <a:pPr lvl="1" algn="l" rtl="0"/>
            <a:r>
              <a:rPr lang="en-US" sz="2000" dirty="0"/>
              <a:t>поиск недостающих и выпадающих </a:t>
            </a:r>
            <a:r>
              <a:rPr lang="en-US" sz="2000" dirty="0" err="1"/>
              <a:t>значений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lvl="1" algn="l" rtl="0"/>
            <a:r>
              <a:rPr lang="ru-RU" sz="2000" dirty="0" smtClean="0"/>
              <a:t>И т.д.</a:t>
            </a:r>
            <a:endParaRPr lang="en-US" sz="2000" dirty="0"/>
          </a:p>
          <a:p>
            <a:pPr algn="l" rtl="0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869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565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Разведовательный</a:t>
            </a:r>
            <a:r>
              <a:rPr lang="en-US" b="1" dirty="0" smtClean="0"/>
              <a:t> </a:t>
            </a:r>
            <a:r>
              <a:rPr lang="en-US" b="1" dirty="0"/>
              <a:t>анализ данных (EDA</a:t>
            </a:r>
            <a:r>
              <a:rPr lang="en-US" b="1" dirty="0" smtClean="0"/>
              <a:t>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10" y="1264778"/>
            <a:ext cx="10866690" cy="4912185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Пример анализа диаграммы рассеяния. </a:t>
            </a:r>
            <a:endParaRPr lang="en-US" sz="2000" dirty="0" smtClean="0"/>
          </a:p>
          <a:p>
            <a:pPr algn="l" rtl="0"/>
            <a:r>
              <a:rPr lang="en-US" sz="2000" dirty="0" err="1" smtClean="0"/>
              <a:t>Диаграмма</a:t>
            </a:r>
            <a:r>
              <a:rPr lang="en-US" sz="2000" dirty="0" smtClean="0"/>
              <a:t> </a:t>
            </a:r>
            <a:r>
              <a:rPr lang="en-US" sz="2000" dirty="0"/>
              <a:t>рассеяния может выявить симметрию данных, кластеры, корреляцию между переменными и экстремальные значения или выбросы. </a:t>
            </a:r>
            <a:endParaRPr 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04" y="2827637"/>
            <a:ext cx="6455280" cy="31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</a:t>
            </a:r>
            <a:r>
              <a:rPr lang="en-US" b="1" dirty="0"/>
              <a:t>анализ данных (EDA).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b="1" dirty="0"/>
              <a:t>Пример анализа гистограммы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Гистограмма </a:t>
            </a:r>
            <a:r>
              <a:rPr lang="en-US" sz="2000" dirty="0" err="1"/>
              <a:t>представляет</a:t>
            </a:r>
            <a:r>
              <a:rPr lang="en-US" sz="2000" dirty="0"/>
              <a:t> </a:t>
            </a:r>
            <a:r>
              <a:rPr lang="en-US" sz="2000" dirty="0" err="1" smtClean="0"/>
              <a:t>структуру</a:t>
            </a:r>
            <a:r>
              <a:rPr lang="en-US" sz="2000" dirty="0" smtClean="0"/>
              <a:t> </a:t>
            </a:r>
            <a:r>
              <a:rPr lang="en-US" sz="2000" dirty="0"/>
              <a:t>в виде </a:t>
            </a:r>
            <a:r>
              <a:rPr lang="en-US" sz="2000" dirty="0" err="1"/>
              <a:t>частотного</a:t>
            </a:r>
            <a:r>
              <a:rPr lang="en-US" sz="2000" dirty="0"/>
              <a:t> </a:t>
            </a:r>
            <a:r>
              <a:rPr lang="en-US" sz="2000" dirty="0" err="1" smtClean="0"/>
              <a:t>распределения</a:t>
            </a:r>
            <a:r>
              <a:rPr lang="ru-RU" sz="2000" dirty="0" smtClean="0"/>
              <a:t>,</a:t>
            </a:r>
            <a:r>
              <a:rPr lang="en-US" sz="2000" dirty="0" smtClean="0"/>
              <a:t> </a:t>
            </a:r>
            <a:r>
              <a:rPr lang="en-US" sz="2000" dirty="0"/>
              <a:t>то есть, как часто встречается конкретное значение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Гистограммы </a:t>
            </a:r>
            <a:r>
              <a:rPr lang="en-US" sz="2000" dirty="0"/>
              <a:t>помогите нам увидеть симметрию данных, пики, выбросы или ошибки данных из-за пропусков.</a:t>
            </a:r>
            <a:br>
              <a:rPr lang="en-US" sz="2000" dirty="0"/>
            </a:br>
            <a:r>
              <a:rPr lang="en-US" sz="2000" dirty="0"/>
              <a:t>Когда присутствуют мультимодальные гистограммы (более одного пика), есть место для разделения данных. </a:t>
            </a:r>
            <a:endParaRPr lang="en-US" sz="2000" dirty="0" smtClean="0"/>
          </a:p>
          <a:p>
            <a:pPr lvl="1"/>
            <a:r>
              <a:rPr lang="en-US" sz="2000" dirty="0" err="1" smtClean="0"/>
              <a:t>Для</a:t>
            </a:r>
            <a:r>
              <a:rPr lang="en-US" sz="2000" dirty="0" smtClean="0"/>
              <a:t> </a:t>
            </a:r>
            <a:r>
              <a:rPr lang="en-US" sz="2000" dirty="0" err="1" smtClean="0"/>
              <a:t>каждой</a:t>
            </a:r>
            <a:r>
              <a:rPr lang="en-US" sz="2000" dirty="0" smtClean="0"/>
              <a:t> </a:t>
            </a:r>
            <a:r>
              <a:rPr lang="en-US" sz="2000" dirty="0" err="1" smtClean="0"/>
              <a:t>вершин</a:t>
            </a:r>
            <a:r>
              <a:rPr lang="ru-RU" sz="2000" dirty="0" smtClean="0"/>
              <a:t>ы</a:t>
            </a:r>
            <a:r>
              <a:rPr lang="en-US" sz="2000" dirty="0" smtClean="0"/>
              <a:t> </a:t>
            </a:r>
            <a:r>
              <a:rPr lang="en-US" sz="2000" dirty="0"/>
              <a:t>мы можем построить другую модель.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9" y="4074556"/>
            <a:ext cx="3419173" cy="21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анализ данных (EDA). </a:t>
            </a:r>
            <a:r>
              <a:rPr lang="en-US" b="1" dirty="0" err="1" smtClean="0"/>
              <a:t>Примеры</a:t>
            </a:r>
            <a:r>
              <a:rPr lang="ru-RU" b="1" dirty="0" smtClean="0"/>
              <a:t> Многомерные данные.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517977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b="1" dirty="0"/>
              <a:t>Пример корреляционного анализа</a:t>
            </a:r>
            <a:r>
              <a:rPr lang="en-US" sz="2000" dirty="0"/>
              <a:t> - здесь мы можем исключить признаки с высокой корреляцией или независимые для нашей цели.</a:t>
            </a:r>
            <a:endParaRPr lang="ru-RU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48" y="2152426"/>
            <a:ext cx="6339382" cy="439510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8983" y="6362866"/>
            <a:ext cx="11514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Казуальный анализ – казуальные зависимости = значит, что одна из переменных зависит от другой.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6465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 fontScale="90000"/>
          </a:bodyPr>
          <a:lstStyle/>
          <a:p>
            <a:pPr algn="l" rtl="0"/>
            <a:r>
              <a:rPr lang="ru-RU" b="1" dirty="0" err="1" smtClean="0"/>
              <a:t>Разведовательный</a:t>
            </a:r>
            <a:r>
              <a:rPr lang="en-US" b="1" dirty="0" smtClean="0"/>
              <a:t> анализ данных (EDA). </a:t>
            </a:r>
            <a:r>
              <a:rPr lang="en-US" b="1" dirty="0" err="1" smtClean="0"/>
              <a:t>Примеры</a:t>
            </a:r>
            <a:r>
              <a:rPr lang="ru-RU" b="1" dirty="0" smtClean="0"/>
              <a:t> поиска простых </a:t>
            </a:r>
            <a:r>
              <a:rPr lang="ru-RU" b="1" dirty="0" err="1" smtClean="0"/>
              <a:t>выборсов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921" y="1418602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 smtClean="0"/>
              <a:t>Пример</a:t>
            </a:r>
            <a:r>
              <a:rPr lang="en-US" sz="2000" dirty="0" smtClean="0"/>
              <a:t> – </a:t>
            </a:r>
            <a:r>
              <a:rPr lang="en-US" sz="2000" dirty="0" err="1" smtClean="0"/>
              <a:t>BoxPlot</a:t>
            </a:r>
            <a:r>
              <a:rPr lang="ru-RU" sz="2000" dirty="0" smtClean="0"/>
              <a:t> (ящик с усами)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В </a:t>
            </a:r>
            <a:r>
              <a:rPr lang="en-US" sz="2000" dirty="0" err="1"/>
              <a:t>BoxPlot</a:t>
            </a:r>
            <a:r>
              <a:rPr lang="en-US" sz="2000" dirty="0"/>
              <a:t> </a:t>
            </a:r>
            <a:r>
              <a:rPr lang="ru-RU" sz="2000" dirty="0" smtClean="0"/>
              <a:t>к</a:t>
            </a:r>
            <a:r>
              <a:rPr lang="en-US" sz="2000" dirty="0" smtClean="0"/>
              <a:t> </a:t>
            </a:r>
            <a:r>
              <a:rPr lang="en-US" sz="2000" dirty="0"/>
              <a:t>диаграмма (также известная как прямоугольная диаграмма и диаграмма усов) - это стандартизированный способ отображения распределения данных на основе </a:t>
            </a:r>
            <a:r>
              <a:rPr lang="en-US" sz="2000" dirty="0" err="1"/>
              <a:t>пяти</a:t>
            </a:r>
            <a:r>
              <a:rPr lang="en-US" sz="2000" dirty="0"/>
              <a:t> </a:t>
            </a:r>
            <a:r>
              <a:rPr lang="ru-RU" sz="2000" dirty="0" smtClean="0"/>
              <a:t>значений</a:t>
            </a:r>
            <a:r>
              <a:rPr lang="en-US" sz="2000" dirty="0" smtClean="0"/>
              <a:t>: </a:t>
            </a:r>
            <a:r>
              <a:rPr lang="en-US" sz="2000" dirty="0"/>
              <a:t>минимум, первый квартиль, медиана, третий квартиль, </a:t>
            </a:r>
            <a:r>
              <a:rPr lang="en-US" sz="2000" dirty="0" err="1"/>
              <a:t>максимум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lvl="1"/>
            <a:r>
              <a:rPr lang="ru-RU" sz="1600" dirty="0" smtClean="0"/>
              <a:t>Диаграмма позволяет увидеть и удалить аномалии.</a:t>
            </a:r>
            <a:endParaRPr lang="ru-RU" sz="8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25" y="3108667"/>
            <a:ext cx="94901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Экзогенный фактор для временного ряда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293" y="1389788"/>
            <a:ext cx="11212083" cy="5130653"/>
          </a:xfrm>
        </p:spPr>
        <p:txBody>
          <a:bodyPr/>
          <a:lstStyle/>
          <a:p>
            <a:r>
              <a:rPr lang="ru-RU" sz="2400" dirty="0" smtClean="0"/>
              <a:t>Экзогенный фактор – это внешний </a:t>
            </a:r>
            <a:r>
              <a:rPr lang="ru-RU" sz="2400" dirty="0"/>
              <a:t>фактор</a:t>
            </a:r>
            <a:r>
              <a:rPr lang="ru-RU" sz="2400" dirty="0" smtClean="0"/>
              <a:t> по отношению к ряду, чье текущее значение  влияет на будущее значение ряда.</a:t>
            </a:r>
          </a:p>
          <a:p>
            <a:pPr marL="228600" lvl="1">
              <a:spcBef>
                <a:spcPts val="1000"/>
              </a:spcBef>
            </a:pPr>
            <a:r>
              <a:rPr lang="ru-RU" dirty="0"/>
              <a:t>Экзогенный фактор должен как-то (напр. на качественном уровне анализа) вилять на остальные значения временного ряда.</a:t>
            </a:r>
          </a:p>
          <a:p>
            <a:pPr lvl="1"/>
            <a:r>
              <a:rPr lang="ru-RU" dirty="0" smtClean="0"/>
              <a:t>Лучше рассматривать по одному, по разному влияют на точность.</a:t>
            </a:r>
          </a:p>
          <a:p>
            <a:pPr lvl="1"/>
            <a:r>
              <a:rPr lang="ru-RU" dirty="0" smtClean="0"/>
              <a:t>Рекомендуется брать 1-2 экзогенных фактора, но все зависит от задачи.</a:t>
            </a:r>
          </a:p>
          <a:p>
            <a:pPr marL="228600" lvl="1"/>
            <a:r>
              <a:rPr lang="ru-RU" dirty="0" smtClean="0"/>
              <a:t>Экзогенным фактором может быть выделенная компонента ряда, не учитываемая в остальном предсказании. </a:t>
            </a:r>
          </a:p>
          <a:p>
            <a:pPr marL="685800" lvl="2"/>
            <a:r>
              <a:rPr lang="ru-RU" dirty="0" smtClean="0"/>
              <a:t>Напр., значения регрессии для </a:t>
            </a:r>
            <a:r>
              <a:rPr lang="en-US" dirty="0" smtClean="0"/>
              <a:t>ARIMA </a:t>
            </a:r>
            <a:r>
              <a:rPr lang="ru-RU" dirty="0" smtClean="0"/>
              <a:t>модели ошибки.</a:t>
            </a:r>
          </a:p>
          <a:p>
            <a:pPr marL="228600" lvl="1"/>
            <a:r>
              <a:rPr lang="ru-RU" dirty="0"/>
              <a:t>Экзогенным </a:t>
            </a:r>
            <a:r>
              <a:rPr lang="ru-RU" dirty="0" smtClean="0"/>
              <a:t>может какой-то внешний фактор. Например влажность для температуры.</a:t>
            </a:r>
          </a:p>
          <a:p>
            <a:pPr marL="685800" lvl="2"/>
            <a:endParaRPr lang="ru-RU" dirty="0" smtClean="0"/>
          </a:p>
          <a:p>
            <a:pPr marL="228600"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00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3477"/>
          </a:xfrm>
        </p:spPr>
        <p:txBody>
          <a:bodyPr>
            <a:normAutofit/>
          </a:bodyPr>
          <a:lstStyle/>
          <a:p>
            <a:pPr algn="l" rtl="0"/>
            <a:r>
              <a:rPr lang="en-US" b="1" dirty="0"/>
              <a:t>Преобразования временных рядов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025" y="1165356"/>
            <a:ext cx="11422879" cy="5112827"/>
          </a:xfrm>
        </p:spPr>
        <p:txBody>
          <a:bodyPr>
            <a:noAutofit/>
          </a:bodyPr>
          <a:lstStyle/>
          <a:p>
            <a:pPr algn="l" rtl="0"/>
            <a:r>
              <a:rPr lang="ru-RU" b="1" dirty="0" smtClean="0"/>
              <a:t>Простые т</a:t>
            </a:r>
            <a:r>
              <a:rPr lang="en-US" b="1" dirty="0" err="1" smtClean="0"/>
              <a:t>ипы</a:t>
            </a:r>
            <a:r>
              <a:rPr lang="en-US" dirty="0" smtClean="0"/>
              <a:t> </a:t>
            </a:r>
            <a:r>
              <a:rPr lang="en-US" b="1" dirty="0"/>
              <a:t>преобразования временных рядов</a:t>
            </a:r>
            <a:r>
              <a:rPr lang="en-US" dirty="0"/>
              <a:t>:</a:t>
            </a:r>
          </a:p>
          <a:p>
            <a:pPr lvl="1"/>
            <a:r>
              <a:rPr lang="ru-RU" dirty="0" smtClean="0"/>
              <a:t>Степенное </a:t>
            </a:r>
            <a:r>
              <a:rPr lang="en-US" dirty="0" err="1" smtClean="0"/>
              <a:t>Преобразование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log-</a:t>
            </a:r>
            <a:r>
              <a:rPr lang="en-US" dirty="0" err="1" smtClean="0"/>
              <a:t>exp</a:t>
            </a:r>
            <a:r>
              <a:rPr lang="en-US" dirty="0" smtClean="0"/>
              <a:t> </a:t>
            </a:r>
            <a:r>
              <a:rPr lang="en-US" dirty="0"/>
              <a:t>Преобразовать.</a:t>
            </a:r>
          </a:p>
          <a:p>
            <a:pPr lvl="1"/>
            <a:r>
              <a:rPr lang="en-US" dirty="0"/>
              <a:t>Преобразование Бокса-Кокса.</a:t>
            </a:r>
          </a:p>
          <a:p>
            <a:pPr lvl="1"/>
            <a:r>
              <a:rPr lang="en-US" dirty="0" err="1" smtClean="0"/>
              <a:t>Сезонн</a:t>
            </a:r>
            <a:r>
              <a:rPr lang="ru-RU" dirty="0" err="1" smtClean="0"/>
              <a:t>ое</a:t>
            </a:r>
            <a:r>
              <a:rPr lang="ru-RU" dirty="0" smtClean="0"/>
              <a:t> дифференцирование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ru-RU" dirty="0" smtClean="0"/>
              <a:t>дифференцирование</a:t>
            </a:r>
            <a:r>
              <a:rPr lang="en-US" dirty="0" smtClean="0"/>
              <a:t> </a:t>
            </a:r>
            <a:r>
              <a:rPr lang="en-US" dirty="0" err="1" smtClean="0"/>
              <a:t>тренда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Стандартизация.</a:t>
            </a:r>
          </a:p>
          <a:p>
            <a:pPr lvl="1"/>
            <a:r>
              <a:rPr lang="en-US" dirty="0" err="1" smtClean="0"/>
              <a:t>Нормализация</a:t>
            </a:r>
            <a:r>
              <a:rPr lang="en-US" dirty="0" smtClean="0"/>
              <a:t>.</a:t>
            </a:r>
            <a:endParaRPr lang="ru-RU" dirty="0" smtClean="0"/>
          </a:p>
          <a:p>
            <a:pPr lvl="1"/>
            <a:r>
              <a:rPr lang="ru-RU" dirty="0" smtClean="0"/>
              <a:t>Обратимая фильтрация.</a:t>
            </a:r>
          </a:p>
          <a:p>
            <a:pPr lvl="1"/>
            <a:r>
              <a:rPr lang="ru-RU" dirty="0" smtClean="0"/>
              <a:t>И т.д.</a:t>
            </a:r>
            <a:endParaRPr lang="en-US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03634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3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96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892</Words>
  <Application>Microsoft Office PowerPoint</Application>
  <PresentationFormat>Широкоэкранный</PresentationFormat>
  <Paragraphs>97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georgia</vt:lpstr>
      <vt:lpstr>Ubuntu</vt:lpstr>
      <vt:lpstr>Тема Office</vt:lpstr>
      <vt:lpstr>Предварительный анализ временных рядов</vt:lpstr>
      <vt:lpstr>Предварительный анализ</vt:lpstr>
      <vt:lpstr>Разведовательный анализ данных (EDA)</vt:lpstr>
      <vt:lpstr>Разведовательный анализ данных (EDA). Примеры</vt:lpstr>
      <vt:lpstr>Разведовательный анализ данных (EDA). Примеры</vt:lpstr>
      <vt:lpstr>Разведовательный анализ данных (EDA). Примеры Многомерные данные.</vt:lpstr>
      <vt:lpstr>Разведовательный анализ данных (EDA). Примеры поиска простых выборсов</vt:lpstr>
      <vt:lpstr>Экзогенный фактор для временного ряда</vt:lpstr>
      <vt:lpstr>Преобразования временных рядов</vt:lpstr>
      <vt:lpstr>Разведовательный анализ данных (EDA). Примеры – проверка на стационарность.</vt:lpstr>
      <vt:lpstr>Преобразование временных рядов. Преобразование Бокса Кокса </vt:lpstr>
      <vt:lpstr>Преобразование </vt:lpstr>
      <vt:lpstr>Разведовательный анализ данных (EDA). Примеры</vt:lpstr>
      <vt:lpstr>Представление ряда. Агрегация</vt:lpstr>
      <vt:lpstr> Разложение временных рядов</vt:lpstr>
      <vt:lpstr> Разложение временного ряда. Примеры</vt:lpstr>
      <vt:lpstr> Разложение временного ряда. Примеры</vt:lpstr>
      <vt:lpstr> Разложение временного ряда. Примеры</vt:lpstr>
      <vt:lpstr>Лаговая матрица</vt:lpstr>
      <vt:lpstr>Представление ряда в табличном формате </vt:lpstr>
      <vt:lpstr>Рекурсивные и прямое представление</vt:lpstr>
      <vt:lpstr>Представление данных с экзогенными факторами</vt:lpstr>
      <vt:lpstr>Особые типы кросс валидации</vt:lpstr>
      <vt:lpstr>Особые типы кросс валидации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99</cp:revision>
  <dcterms:created xsi:type="dcterms:W3CDTF">2021-11-21T16:45:21Z</dcterms:created>
  <dcterms:modified xsi:type="dcterms:W3CDTF">2023-03-28T13:41:29Z</dcterms:modified>
</cp:coreProperties>
</file>